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140" r:id="rId2"/>
    <p:sldMasterId id="2147484176" r:id="rId3"/>
    <p:sldMasterId id="2147484224" r:id="rId4"/>
    <p:sldMasterId id="2147484236" r:id="rId5"/>
  </p:sldMasterIdLst>
  <p:notesMasterIdLst>
    <p:notesMasterId r:id="rId16"/>
  </p:notesMasterIdLst>
  <p:handoutMasterIdLst>
    <p:handoutMasterId r:id="rId17"/>
  </p:handoutMasterIdLst>
  <p:sldIdLst>
    <p:sldId id="322" r:id="rId6"/>
    <p:sldId id="502" r:id="rId7"/>
    <p:sldId id="443" r:id="rId8"/>
    <p:sldId id="510" r:id="rId9"/>
    <p:sldId id="511" r:id="rId10"/>
    <p:sldId id="512" r:id="rId11"/>
    <p:sldId id="513" r:id="rId12"/>
    <p:sldId id="503" r:id="rId13"/>
    <p:sldId id="506" r:id="rId14"/>
    <p:sldId id="423" r:id="rId15"/>
  </p:sldIdLst>
  <p:sldSz cx="9906000" cy="6858000" type="A4"/>
  <p:notesSz cx="6797675" cy="98742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a_PlakatTitul" panose="020B0604020202020204" charset="-52"/>
      <p:bold r:id="rId28"/>
    </p:embeddedFont>
    <p:embeddedFont>
      <p:font typeface="Century Schoolbook" panose="02040604050505020304" pitchFamily="18" charset="0"/>
      <p:regular r:id="rId29"/>
      <p:bold r:id="rId30"/>
      <p:italic r:id="rId31"/>
      <p:boldItalic r:id="rId32"/>
    </p:embeddedFont>
    <p:embeddedFont>
      <p:font typeface="Lato Light" panose="020B0604020202020204" charset="0"/>
      <p:regular r:id="rId33"/>
      <p:italic r:id="rId34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3498DB"/>
    <a:srgbClr val="D61D7D"/>
    <a:srgbClr val="ED9A00"/>
    <a:srgbClr val="E4594E"/>
    <a:srgbClr val="D61C35"/>
    <a:srgbClr val="22BA59"/>
    <a:srgbClr val="D6DBE2"/>
    <a:srgbClr val="B0B0B0"/>
    <a:srgbClr val="1D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9771" autoAdjust="0"/>
  </p:normalViewPr>
  <p:slideViewPr>
    <p:cSldViewPr>
      <p:cViewPr>
        <p:scale>
          <a:sx n="90" d="100"/>
          <a:sy n="90" d="100"/>
        </p:scale>
        <p:origin x="-2058" y="-684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378487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04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690271"/>
            <a:ext cx="5438140" cy="4443411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6788" y="682625"/>
            <a:ext cx="4926012" cy="34099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19788"/>
            <a:ext cx="5486400" cy="4092430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6788" y="682625"/>
            <a:ext cx="4926012" cy="34099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19788"/>
            <a:ext cx="5486400" cy="4092430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5" tIns="45558" rIns="91115" bIns="45558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8663" y="742950"/>
            <a:ext cx="5340350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130" y="4690269"/>
            <a:ext cx="5439415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04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690271"/>
            <a:ext cx="5438140" cy="4443411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37B7-C3A6-43D0-9384-E8E10ADA53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3242-D827-4744-B24D-19DF5CE4FA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225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20A3-9570-4245-8A66-C98E966526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EE21-04D4-4514-9E30-F37F13CD69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0319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57D8-5CF4-4182-B422-BEDBFEC9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003A-F4A1-4E40-BA9E-126F1BBE1A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8830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6816-7A18-410F-B075-15154AAF4EE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6FA8-B5B8-41EB-A8C9-0F2E19CD6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076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2475-BD4C-45C1-A631-B7E31BDCFA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0B99-9E02-4A26-B974-5F20045AA7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223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25F6-1A89-4A7C-991B-35B9B02650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F42C-60E0-4D08-AEAA-CC1CEC48AA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04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6A16-B933-4D58-90CF-816580D9404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F838-6919-4197-A157-8CC6CE8A68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80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3EF5-5BAD-45CC-BE65-011986C567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080A-1E5A-4A5A-96D5-847A25BCBC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060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E24D-2732-482E-B6D9-243451F74E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AFCE-BEC5-48D0-9FA0-3ABBF4241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343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D99D-DFB3-4643-8338-2EADFAE465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5BA3-6D06-440B-A456-550045598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0134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C2C2-C27A-4F9D-B035-4A3576472CD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1C7C-40DA-4331-AB4D-BC6760EB4C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7834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37B7-C3A6-43D0-9384-E8E10ADA53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3242-D827-4744-B24D-19DF5CE4FA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7534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20A3-9570-4245-8A66-C98E966526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EE21-04D4-4514-9E30-F37F13CD69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924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57D8-5CF4-4182-B422-BEDBFEC9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003A-F4A1-4E40-BA9E-126F1BBE1A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9895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6816-7A18-410F-B075-15154AAF4EE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6FA8-B5B8-41EB-A8C9-0F2E19CD6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588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2475-BD4C-45C1-A631-B7E31BDCFA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0B99-9E02-4A26-B974-5F20045AA7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9231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25F6-1A89-4A7C-991B-35B9B02650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F42C-60E0-4D08-AEAA-CC1CEC48AA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9306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6A16-B933-4D58-90CF-816580D9404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F838-6919-4197-A157-8CC6CE8A68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403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3EF5-5BAD-45CC-BE65-011986C567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080A-1E5A-4A5A-96D5-847A25BCBC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020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E24D-2732-482E-B6D9-243451F74E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AFCE-BEC5-48D0-9FA0-3ABBF4241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81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D99D-DFB3-4643-8338-2EADFAE465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5BA3-6D06-440B-A456-550045598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251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C2C2-C27A-4F9D-B035-4A3576472CD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1C7C-40DA-4331-AB4D-BC6760EB4C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0117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80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7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30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79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83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9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3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89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79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4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6A3F9-3F59-4FE3-9881-2C982063E8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C38DE-2B92-44AE-9B8F-EF132BDF5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>
    <p:push dir="u"/>
  </p:transition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6A3F9-3F59-4FE3-9881-2C982063E8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C38DE-2B92-44AE-9B8F-EF132BDF5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slow">
    <p:push dir="u"/>
  </p:transition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4053294"/>
            <a:ext cx="9489503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Северо-Западного управления Ростехнадзора за </a:t>
            </a:r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квартал 2023 года. Профилактические мероприятия при осуществлении государственного надзора. 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606" y="5861777"/>
            <a:ext cx="3782261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МОСКВИНА </a:t>
            </a:r>
            <a:r>
              <a:rPr lang="ru-RU" sz="11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МАРИНА ВЛАДИМИРОВНА</a:t>
            </a:r>
            <a:endParaRPr lang="ru-RU" sz="11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628800"/>
            <a:ext cx="9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строительный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энергетический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горный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производством маркшейдерских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6" t="18813" r="42685" b="15586"/>
          <a:stretch/>
        </p:blipFill>
        <p:spPr bwMode="auto">
          <a:xfrm>
            <a:off x="-3039888" y="1466892"/>
            <a:ext cx="12673408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508" y="2085894"/>
            <a:ext cx="340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Управление является территориальным органом межрегионального уровня, осуществляющим функции </a:t>
            </a:r>
            <a:r>
              <a:rPr lang="ru-RU" sz="1600" b="1" dirty="0" err="1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и шельфе морей Арктической зоны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charset="0"/>
                <a:cs typeface="Tahoma" pitchFamily="34" charset="0"/>
              </a:rPr>
              <a:t>НАДЗОРНАЯ ДЕЯТЕЛЬНОСТЬ НА ПОДНАДЗОРНЫХ ОБЪЕКТАХ СЕВЕРО-ЗАПАДНОГО УПРАВЛЕНИЯ</a:t>
            </a: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5150" y="1649413"/>
          <a:ext cx="8815388" cy="3971927"/>
        </p:xfrm>
        <a:graphic>
          <a:graphicData uri="http://schemas.openxmlformats.org/drawingml/2006/table">
            <a:tbl>
              <a:tblPr/>
              <a:tblGrid>
                <a:gridCol w="1406525"/>
                <a:gridCol w="615950"/>
                <a:gridCol w="617538"/>
                <a:gridCol w="617537"/>
                <a:gridCol w="617538"/>
                <a:gridCol w="617537"/>
                <a:gridCol w="617538"/>
                <a:gridCol w="617537"/>
                <a:gridCol w="617538"/>
                <a:gridCol w="617537"/>
                <a:gridCol w="617538"/>
                <a:gridCol w="617537"/>
                <a:gridCol w="617538"/>
              </a:tblGrid>
              <a:tr h="8366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Объекты\проверки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Промышленная безопасность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  (газ)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 (лифт)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Энергетическая безопасность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Безопасность гидротехнических сооружений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Строительный надзор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</a:tr>
              <a:tr h="646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Проведено плановых проверок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*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Внеплановых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проверок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197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151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149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Допуски и вводы в эксплуатацию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668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963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303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589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461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154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908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922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Постоянный государственный надзор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88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105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170" name="TextBox 4"/>
          <p:cNvSpPr txBox="1">
            <a:spLocks noChangeArrowheads="1"/>
          </p:cNvSpPr>
          <p:nvPr/>
        </p:nvSpPr>
        <p:spPr bwMode="auto">
          <a:xfrm>
            <a:off x="388938" y="5784850"/>
            <a:ext cx="9050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charset="0"/>
                <a:cs typeface="Arial" charset="0"/>
              </a:rPr>
              <a:t>* </a:t>
            </a:r>
            <a:r>
              <a:rPr lang="ru-RU" altLang="ru-RU" sz="1200" smtClean="0">
                <a:solidFill>
                  <a:prstClr val="black"/>
                </a:solidFill>
                <a:latin typeface="Lato Light" charset="0"/>
                <a:cs typeface="Arial" charset="0"/>
              </a:rPr>
              <a:t>Проведение проверок в 2022 г. было прекращено по распоряжению правительства РФ № 336 от 10 марта 2022 года.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BDDD-29EE-40ED-91D2-F9DD3A10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 В 2022 ГОДУ</a:t>
            </a:r>
          </a:p>
        </p:txBody>
      </p:sp>
      <p:pic>
        <p:nvPicPr>
          <p:cNvPr id="410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7000"/>
            <a:ext cx="5461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611189" y="2090738"/>
            <a:ext cx="506870" cy="674687"/>
            <a:chOff x="1330573" y="2285999"/>
            <a:chExt cx="503787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503787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190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432425" y="3028950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2900" y="2576513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5781675" y="2960688"/>
            <a:ext cx="378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5781675" y="2528888"/>
            <a:ext cx="321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charset="0"/>
                <a:cs typeface="Arial" charset="0"/>
              </a:rPr>
              <a:t>Всего наложено административных 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238500"/>
            <a:ext cx="546100" cy="2493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1670050" y="2651125"/>
            <a:ext cx="573088" cy="677863"/>
            <a:chOff x="1061572" y="3509686"/>
            <a:chExt cx="529906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4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109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440363" y="3652838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5781675" y="3419475"/>
            <a:ext cx="344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03450" y="5553075"/>
            <a:ext cx="508000" cy="17938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61E3B-75B2-4728-8766-F8196AF1FB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40363" y="4113213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5816600" y="4076700"/>
            <a:ext cx="3783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886075" y="4670425"/>
            <a:ext cx="506413" cy="1062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6" name="Группа 26"/>
          <p:cNvGrpSpPr>
            <a:grpSpLocks/>
          </p:cNvGrpSpPr>
          <p:nvPr/>
        </p:nvGrpSpPr>
        <p:grpSpPr bwMode="auto">
          <a:xfrm>
            <a:off x="3043238" y="4079875"/>
            <a:ext cx="465137" cy="677863"/>
            <a:chOff x="1061572" y="3509686"/>
            <a:chExt cx="430172" cy="677454"/>
          </a:xfrm>
        </p:grpSpPr>
        <p:grpSp>
          <p:nvGrpSpPr>
            <p:cNvPr id="412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1790111" y="2934068"/>
                <a:ext cx="180584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881137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151130" y="3823821"/>
              <a:ext cx="3244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5" name="TextBox 45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8915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81</a:t>
              </a:r>
            </a:p>
          </p:txBody>
        </p:sp>
      </p:grp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2347913" y="4960938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3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НАДЗОРНОЙ ДЕЯТЕЛЬНОСТИ НА ТЕРРИТОРИИ </a:t>
            </a:r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КАЛИНИНГРАДСКОЙ </a:t>
            </a:r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ОБЛАСТИ ЭН</a:t>
            </a:r>
            <a:endParaRPr lang="ru-RU" altLang="ru-RU" sz="1900" dirty="0" smtClean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717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32996"/>
              </p:ext>
            </p:extLst>
          </p:nvPr>
        </p:nvGraphicFramePr>
        <p:xfrm>
          <a:off x="884548" y="2060848"/>
          <a:ext cx="8594476" cy="2883129"/>
        </p:xfrm>
        <a:graphic>
          <a:graphicData uri="http://schemas.openxmlformats.org/drawingml/2006/table">
            <a:tbl>
              <a:tblPr/>
              <a:tblGrid>
                <a:gridCol w="612775"/>
                <a:gridCol w="3708400"/>
                <a:gridCol w="1123950"/>
                <a:gridCol w="3149351"/>
              </a:tblGrid>
              <a:tr h="8972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3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мес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2022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3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мес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2023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61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Количество проверок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27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61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Выявлено нарушений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1087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427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61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2596C-66D3-4DE4-AEC8-296680585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НАДЗОРНОЙ ДЕЯТЕЛЬНОСТИ НА ТЕРРИТОРИИ КАЛИНИНГРАДСКОЙ </a:t>
            </a:r>
            <a:r>
              <a:rPr lang="ru-RU" altLang="ru-RU" sz="19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ОБЛАСТИ </a:t>
            </a:r>
            <a:r>
              <a:rPr lang="ru-RU" altLang="ru-RU" sz="19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ПБ</a:t>
            </a:r>
          </a:p>
        </p:txBody>
      </p:sp>
      <p:pic>
        <p:nvPicPr>
          <p:cNvPr id="512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36345"/>
              </p:ext>
            </p:extLst>
          </p:nvPr>
        </p:nvGraphicFramePr>
        <p:xfrm>
          <a:off x="546100" y="1557338"/>
          <a:ext cx="6569075" cy="3638170"/>
        </p:xfrm>
        <a:graphic>
          <a:graphicData uri="http://schemas.openxmlformats.org/drawingml/2006/table">
            <a:tbl>
              <a:tblPr/>
              <a:tblGrid>
                <a:gridCol w="612775"/>
                <a:gridCol w="3708400"/>
                <a:gridCol w="1123950"/>
                <a:gridCol w="1123950"/>
              </a:tblGrid>
              <a:tr h="6841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3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мес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2022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3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мес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2023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Количество проверок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Плановых проверок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Внеплановых проверок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Постоянный надзор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Выявлено нарушений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110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2380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440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2498-9FB0-44EB-B840-0B1620422A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6700" cy="960438"/>
          </a:xfrm>
        </p:spPr>
        <p:txBody>
          <a:bodyPr/>
          <a:lstStyle/>
          <a:p>
            <a:pPr algn="just"/>
            <a:r>
              <a:rPr lang="ru-RU" altLang="ru-RU" sz="1900" smtClean="0">
                <a:solidFill>
                  <a:schemeClr val="bg1"/>
                </a:solidFill>
                <a:latin typeface="Lato" charset="0"/>
                <a:cs typeface="Tahoma" pitchFamily="34" charset="0"/>
              </a:rPr>
              <a:t>Профилактические мероприятия, предусмотренные Федеральным законом от 31.07.2020 № 248-ФЗ «О государственном контроле (надзоре) и муниципальном контроле в Российской Федерации» </a:t>
            </a: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1531938"/>
            <a:ext cx="9559925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1) Информирование – </a:t>
            </a:r>
            <a:r>
              <a:rPr lang="ru-RU" sz="1800" dirty="0">
                <a:solidFill>
                  <a:srgbClr val="FF0000"/>
                </a:solidFill>
              </a:rPr>
              <a:t>ПБ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D75BA"/>
                </a:solidFill>
              </a:rPr>
              <a:t>ГТС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0B050"/>
                </a:solidFill>
              </a:rPr>
              <a:t>Строительный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79646">
                    <a:lumMod val="50000"/>
                  </a:srgbClr>
                </a:solidFill>
              </a:rPr>
              <a:t>Горный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ЛК.</a:t>
            </a:r>
          </a:p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2) Обобщение правоприменительной практики – </a:t>
            </a:r>
            <a:r>
              <a:rPr lang="ru-RU" sz="1800" dirty="0">
                <a:solidFill>
                  <a:srgbClr val="FF0000"/>
                </a:solidFill>
              </a:rPr>
              <a:t>ПБ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D75BA"/>
                </a:solidFill>
              </a:rPr>
              <a:t>ГТС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0B050"/>
                </a:solidFill>
              </a:rPr>
              <a:t>Строительный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79646">
                    <a:lumMod val="50000"/>
                  </a:srgbClr>
                </a:solidFill>
              </a:rPr>
              <a:t>Горный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white"/>
                </a:solidFill>
              </a:rPr>
              <a:t>ЛК.</a:t>
            </a:r>
          </a:p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3) Меры стимулирования добросовестности – </a:t>
            </a:r>
            <a:r>
              <a:rPr lang="ru-RU" sz="1800" dirty="0">
                <a:solidFill>
                  <a:srgbClr val="FF0000"/>
                </a:solidFill>
              </a:rPr>
              <a:t>ПБ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D75BA"/>
                </a:solidFill>
              </a:rPr>
              <a:t>ГТС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</a:p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4) Объявление предостережения – </a:t>
            </a:r>
            <a:r>
              <a:rPr lang="ru-RU" sz="1800" dirty="0">
                <a:solidFill>
                  <a:srgbClr val="FF0000"/>
                </a:solidFill>
              </a:rPr>
              <a:t>ПБ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D75BA"/>
                </a:solidFill>
              </a:rPr>
              <a:t>ГТС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0B050"/>
                </a:solidFill>
              </a:rPr>
              <a:t>Строительный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79646">
                    <a:lumMod val="50000"/>
                  </a:srgbClr>
                </a:solidFill>
              </a:rPr>
              <a:t>Горный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white"/>
                </a:solidFill>
              </a:rPr>
              <a:t>ЛК.</a:t>
            </a:r>
          </a:p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5) Консультирование – </a:t>
            </a:r>
            <a:r>
              <a:rPr lang="ru-RU" sz="1800" dirty="0">
                <a:solidFill>
                  <a:srgbClr val="FF0000"/>
                </a:solidFill>
              </a:rPr>
              <a:t>ПБ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D75BA"/>
                </a:solidFill>
              </a:rPr>
              <a:t>ГТС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00B050"/>
                </a:solidFill>
              </a:rPr>
              <a:t>Строительный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79646">
                    <a:lumMod val="50000"/>
                  </a:srgbClr>
                </a:solidFill>
              </a:rPr>
              <a:t>Горный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white"/>
                </a:solidFill>
              </a:rPr>
              <a:t>ЛК.</a:t>
            </a:r>
          </a:p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6) </a:t>
            </a:r>
            <a:r>
              <a:rPr lang="ru-RU" sz="1800" dirty="0" err="1">
                <a:solidFill>
                  <a:prstClr val="black"/>
                </a:solidFill>
              </a:rPr>
              <a:t>Самообследование</a:t>
            </a:r>
            <a:r>
              <a:rPr lang="ru-RU" sz="1800" dirty="0">
                <a:solidFill>
                  <a:prstClr val="black"/>
                </a:solidFill>
              </a:rPr>
              <a:t> – по видам надзора, осуществляемым </a:t>
            </a:r>
            <a:r>
              <a:rPr lang="ru-RU" sz="1800" dirty="0" err="1">
                <a:solidFill>
                  <a:prstClr val="black"/>
                </a:solidFill>
              </a:rPr>
              <a:t>Ростехнадзором</a:t>
            </a:r>
            <a:r>
              <a:rPr lang="ru-RU" sz="1800" dirty="0">
                <a:solidFill>
                  <a:prstClr val="black"/>
                </a:solidFill>
              </a:rPr>
              <a:t>, не проводится.</a:t>
            </a:r>
          </a:p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7) Профилактический визит – </a:t>
            </a:r>
            <a:r>
              <a:rPr lang="ru-RU" sz="1800" dirty="0">
                <a:solidFill>
                  <a:srgbClr val="00B050"/>
                </a:solidFill>
              </a:rPr>
              <a:t>Строительный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79646">
                    <a:lumMod val="50000"/>
                  </a:srgbClr>
                </a:solidFill>
              </a:rPr>
              <a:t>Горный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white"/>
                </a:solidFill>
              </a:rPr>
              <a:t>ЛК.</a:t>
            </a: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265113" y="4264025"/>
            <a:ext cx="933608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	</a:t>
            </a:r>
            <a:r>
              <a:rPr lang="ru-RU" altLang="ru-RU" smtClean="0">
                <a:solidFill>
                  <a:prstClr val="black"/>
                </a:solidFill>
                <a:latin typeface="Century Schoolbook" pitchFamily="18" charset="0"/>
              </a:rPr>
              <a:t>Сокращения:</a:t>
            </a:r>
          </a:p>
          <a:p>
            <a:pPr algn="just"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entury Schoolbook" pitchFamily="18" charset="0"/>
              </a:rPr>
              <a:t>ПБ – федеральный государственный надзор в области промышленной безопасности;</a:t>
            </a:r>
          </a:p>
          <a:p>
            <a:pPr algn="just"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entury Schoolbook" pitchFamily="18" charset="0"/>
              </a:rPr>
              <a:t>ГТС – федеральный государственный надзор в области безопасности гидротехнический сооружений;</a:t>
            </a:r>
          </a:p>
          <a:p>
            <a:pPr algn="just"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entury Schoolbook" pitchFamily="18" charset="0"/>
              </a:rPr>
              <a:t>ЛК – лицензионный контроль за производством маркшейдерских работ; лицензионный контроль за деятельностью по проведению экспертизы промышленной безопасности;  лицензионный контроль  за деятельностью, связанной с обращением взрывчатых материалов промышленного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321009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428625" y="236538"/>
            <a:ext cx="75660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900" smtClean="0">
                <a:solidFill>
                  <a:prstClr val="white"/>
                </a:solidFill>
                <a:latin typeface="Lato" charset="0"/>
              </a:rPr>
              <a:t>ОБЪЯВЛЕНИЕ ПРЕДОСТЕРЕЖЕНИЙ </a:t>
            </a:r>
          </a:p>
        </p:txBody>
      </p:sp>
      <p:pic>
        <p:nvPicPr>
          <p:cNvPr id="717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28613"/>
            <a:ext cx="7334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75" name="Прямоугольник 4"/>
          <p:cNvSpPr>
            <a:spLocks noChangeArrowheads="1"/>
          </p:cNvSpPr>
          <p:nvPr/>
        </p:nvSpPr>
        <p:spPr bwMode="auto">
          <a:xfrm>
            <a:off x="296863" y="1325563"/>
            <a:ext cx="9312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50" dirty="0">
                <a:solidFill>
                  <a:prstClr val="black"/>
                </a:solidFill>
                <a:cs typeface="Arial" pitchFamily="34" charset="0"/>
              </a:rPr>
              <a:t>В случае наличия у надзорного органа сведений о готовящихся нарушениях обязательных требований или признаках нарушений обязательных требований и (или)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ценностям, надзорный орган объявляет контролируемому лицу предостережение о недопустимости нарушения обязательных требований и предлагает принять меры по обеспечению соблюдения обязательных требований.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6863" y="2849563"/>
            <a:ext cx="948531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!</a:t>
            </a:r>
            <a:r>
              <a:rPr lang="ru-RU" dirty="0">
                <a:solidFill>
                  <a:prstClr val="black"/>
                </a:solidFill>
              </a:rPr>
              <a:t> Не может содержать требование представления контролируемым лицом сведений и документов.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138" y="3459163"/>
            <a:ext cx="6604000" cy="98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! </a:t>
            </a:r>
            <a:r>
              <a:rPr lang="ru-RU" dirty="0">
                <a:solidFill>
                  <a:prstClr val="black"/>
                </a:solidFill>
              </a:rPr>
              <a:t>Контролируемое лицо вправе подать в контрольный (надзорный) орган возражение в отношении предостережения о недопустимости нарушения обязательных требований.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863" y="4595813"/>
            <a:ext cx="9485312" cy="124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! </a:t>
            </a:r>
            <a:r>
              <a:rPr lang="ru-RU" dirty="0">
                <a:solidFill>
                  <a:prstClr val="black"/>
                </a:solidFill>
              </a:rPr>
              <a:t>Срок подачи возражений ограничен в некоторых видах надзора, а именно дается </a:t>
            </a:r>
            <a:r>
              <a:rPr lang="ru-RU" dirty="0">
                <a:solidFill>
                  <a:srgbClr val="00B050"/>
                </a:solidFill>
              </a:rPr>
              <a:t>3 рабочих дня </a:t>
            </a:r>
            <a:r>
              <a:rPr lang="ru-RU" dirty="0">
                <a:solidFill>
                  <a:prstClr val="black"/>
                </a:solidFill>
              </a:rPr>
              <a:t>для направления с момента получения предостережения, выданного в рамках </a:t>
            </a:r>
            <a:r>
              <a:rPr lang="ru-RU" dirty="0">
                <a:solidFill>
                  <a:srgbClr val="00B050"/>
                </a:solidFill>
              </a:rPr>
              <a:t>горного надзора, надзора за безопасностью ГТС, энергетического надзора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>
                <a:solidFill>
                  <a:srgbClr val="D61D7D"/>
                </a:solidFill>
              </a:rPr>
              <a:t>15 рабочих дней </a:t>
            </a:r>
            <a:r>
              <a:rPr lang="ru-RU" dirty="0">
                <a:solidFill>
                  <a:prstClr val="black"/>
                </a:solidFill>
              </a:rPr>
              <a:t>определено на подачу возражений в </a:t>
            </a:r>
            <a:r>
              <a:rPr lang="ru-RU" dirty="0" err="1">
                <a:solidFill>
                  <a:prstClr val="black"/>
                </a:solidFill>
              </a:rPr>
              <a:t>Ростехнадзор</a:t>
            </a:r>
            <a:r>
              <a:rPr lang="ru-RU" dirty="0">
                <a:solidFill>
                  <a:prstClr val="black"/>
                </a:solidFill>
              </a:rPr>
              <a:t> в рамках </a:t>
            </a:r>
            <a:r>
              <a:rPr lang="ru-RU" dirty="0">
                <a:solidFill>
                  <a:srgbClr val="D61D7D"/>
                </a:solidFill>
              </a:rPr>
              <a:t>строительного надзора.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2138" y="3567113"/>
            <a:ext cx="2667000" cy="87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Возражения рассматриваются в течение 20 рабочих дней.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2650" y="5989638"/>
            <a:ext cx="5773738" cy="87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В </a:t>
            </a:r>
            <a:r>
              <a:rPr lang="en-US" dirty="0" smtClean="0">
                <a:solidFill>
                  <a:prstClr val="white"/>
                </a:solidFill>
              </a:rPr>
              <a:t>I </a:t>
            </a:r>
            <a:r>
              <a:rPr lang="ru-RU" dirty="0" smtClean="0">
                <a:solidFill>
                  <a:prstClr val="white"/>
                </a:solidFill>
              </a:rPr>
              <a:t>квартале 2022 года </a:t>
            </a:r>
            <a:r>
              <a:rPr lang="ru-RU" dirty="0">
                <a:solidFill>
                  <a:prstClr val="white"/>
                </a:solidFill>
              </a:rPr>
              <a:t>Северо-Западным управлением Ростехнадзора было выдано </a:t>
            </a:r>
            <a:r>
              <a:rPr lang="ru-RU" dirty="0" smtClean="0">
                <a:solidFill>
                  <a:prstClr val="white"/>
                </a:solidFill>
              </a:rPr>
              <a:t>116 </a:t>
            </a:r>
            <a:r>
              <a:rPr lang="ru-RU" dirty="0">
                <a:solidFill>
                  <a:prstClr val="white"/>
                </a:solidFill>
              </a:rPr>
              <a:t>предостережений, в </a:t>
            </a:r>
            <a:r>
              <a:rPr lang="en-US" dirty="0" smtClean="0">
                <a:solidFill>
                  <a:prstClr val="white"/>
                </a:solidFill>
              </a:rPr>
              <a:t>I </a:t>
            </a:r>
            <a:r>
              <a:rPr lang="ru-RU" dirty="0" smtClean="0">
                <a:solidFill>
                  <a:prstClr val="white"/>
                </a:solidFill>
              </a:rPr>
              <a:t>квартале 2023 года </a:t>
            </a:r>
            <a:r>
              <a:rPr lang="ru-RU" dirty="0">
                <a:solidFill>
                  <a:prstClr val="white"/>
                </a:solidFill>
              </a:rPr>
              <a:t>– </a:t>
            </a:r>
            <a:r>
              <a:rPr lang="ru-RU" dirty="0" smtClean="0">
                <a:solidFill>
                  <a:prstClr val="white"/>
                </a:solidFill>
              </a:rPr>
              <a:t>210.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57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11983</TotalTime>
  <Words>767</Words>
  <Application>Microsoft Office PowerPoint</Application>
  <PresentationFormat>Лист A4 (210x297 мм)</PresentationFormat>
  <Paragraphs>166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Lato</vt:lpstr>
      <vt:lpstr>Tahoma</vt:lpstr>
      <vt:lpstr>a_PlakatTitul</vt:lpstr>
      <vt:lpstr>Century Schoolbook</vt:lpstr>
      <vt:lpstr>Lato Light</vt:lpstr>
      <vt:lpstr>Тема Office</vt:lpstr>
      <vt:lpstr>8_Тема Office</vt:lpstr>
      <vt:lpstr>18_Тема Office</vt:lpstr>
      <vt:lpstr>1_Тема Office</vt:lpstr>
      <vt:lpstr>3_Тема Office</vt:lpstr>
      <vt:lpstr>Обзор правоприменительной практики Северо-Западного управления Ростехнадзора за  I квартал 2023 года. Профилактические мероприятия при осуществлении государственного надзора. </vt:lpstr>
      <vt:lpstr>НАПРАВЛЕНИЯ КОНТРОЛЬНО-НАДЗОРНОЙ ДЕЯТЕЛЬНОСТИ</vt:lpstr>
      <vt:lpstr>СЕВЕРО-ЗАПАДНОЕ УПРАВЛЕНИЕ РОСТЕХНАДЗОРА</vt:lpstr>
      <vt:lpstr>НАДЗОРНАЯ ДЕЯТЕЛЬНОСТЬ НА ПОДНАДЗОРНЫХ ОБЪЕКТАХ СЕВЕРО-ЗАПАДНОГО УПРАВЛЕНИЯ</vt:lpstr>
      <vt:lpstr>ПРИМЕНЕНИЕ ВИДОВ АДМИНИСТРАТИВНЫХ НАКАЗАНИЙ В 2022 ГОДУ</vt:lpstr>
      <vt:lpstr>ПОКАЗАТЕЛИ НАДЗОРНОЙ ДЕЯТЕЛЬНОСТИ НА ТЕРРИТОРИИ КАЛИНИНГРАДСКОЙ ОБЛАСТИ ЭН</vt:lpstr>
      <vt:lpstr>ПОКАЗАТЕЛИ НАДЗОРНОЙ ДЕЯТЕЛЬНОСТИ НА ТЕРРИТОРИИ КАЛИНИНГРАДСКОЙ ОБЛАСТИ ПБ</vt:lpstr>
      <vt:lpstr>Профилактические мероприятия, предусмотренные Федеральным законом от 31.07.2020 № 248-ФЗ «О государственном контроле (надзоре) и муниципальном контроле в Российской Федерации»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Москвина Марина Владимировна</cp:lastModifiedBy>
  <cp:revision>688</cp:revision>
  <cp:lastPrinted>2023-05-04T10:21:58Z</cp:lastPrinted>
  <dcterms:created xsi:type="dcterms:W3CDTF">2018-02-26T10:08:29Z</dcterms:created>
  <dcterms:modified xsi:type="dcterms:W3CDTF">2023-05-22T05:36:22Z</dcterms:modified>
</cp:coreProperties>
</file>